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61" r:id="rId5"/>
    <p:sldId id="265" r:id="rId6"/>
    <p:sldId id="258" r:id="rId7"/>
    <p:sldId id="262" r:id="rId8"/>
    <p:sldId id="263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3"/>
    <p:restoredTop sz="94675"/>
  </p:normalViewPr>
  <p:slideViewPr>
    <p:cSldViewPr snapToGrid="0" snapToObjects="1">
      <p:cViewPr varScale="1">
        <p:scale>
          <a:sx n="86" d="100"/>
          <a:sy n="86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4E22B-DDF5-B549-A7BA-6D053313E4FE}" type="datetimeFigureOut">
              <a:rPr lang="en-US" smtClean="0"/>
              <a:t>11/23/2020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93735-48F1-9542-BABD-FDE7C90A20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3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7200">
              <a:lnSpc>
                <a:spcPct val="80000"/>
              </a:lnSpc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Prioritize your business objectives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lnSpc>
                <a:spcPct val="80000"/>
              </a:lnSpc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Build your </a:t>
            </a:r>
            <a:r>
              <a:rPr lang="en-US" sz="1200" b="0" dirty="0" err="1">
                <a:solidFill>
                  <a:srgbClr val="FFFFFF"/>
                </a:solidFill>
                <a:latin typeface="Proxima Nova Semibold"/>
                <a:cs typeface="Proxima Nova Semibold"/>
              </a:rPr>
              <a:t>facebook</a:t>
            </a: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 audience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spcBef>
                <a:spcPts val="0"/>
              </a:spcBef>
              <a:defRPr/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Develop &amp; focus on your overarching content &amp; lead gen strategies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/>
            <a:r>
              <a:rPr lang="en-US" sz="1200" b="0" dirty="0">
                <a:solidFill>
                  <a:schemeClr val="bg1"/>
                </a:solidFill>
                <a:latin typeface="Proxima Nova Semibold"/>
                <a:cs typeface="Proxima Nova Semibold"/>
              </a:rPr>
              <a:t>Champion value creation: what content to create &amp; share on </a:t>
            </a:r>
            <a:r>
              <a:rPr lang="en-US" sz="1200" b="0" dirty="0" err="1">
                <a:solidFill>
                  <a:schemeClr val="bg1"/>
                </a:solidFill>
                <a:latin typeface="Proxima Nova Semibold"/>
                <a:cs typeface="Proxima Nova Semibold"/>
              </a:rPr>
              <a:t>facebook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lnSpc>
                <a:spcPct val="80000"/>
              </a:lnSpc>
            </a:pPr>
            <a:r>
              <a:rPr lang="en-US" altLang="en-US" sz="1200" dirty="0">
                <a:solidFill>
                  <a:schemeClr val="bg1"/>
                </a:solidFill>
                <a:latin typeface="Proxima Nova Semibold" panose="02000506030000020004" pitchFamily="2" charset="0"/>
                <a:cs typeface="Arial" panose="020B0604020202020204" pitchFamily="34" charset="0"/>
              </a:rPr>
              <a:t>Maximize customer acquisition with advertising</a:t>
            </a:r>
            <a:r>
              <a:rPr lang="en-US" altLang="en-US" sz="1200" dirty="0">
                <a:solidFill>
                  <a:srgbClr val="F7761F"/>
                </a:solidFill>
                <a:latin typeface="Proxima Nova Semibold" panose="02000506030000020004" pitchFamily="2" charset="0"/>
                <a:cs typeface="Arial" panose="020B0604020202020204" pitchFamily="34" charset="0"/>
              </a:rPr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baseline="0" dirty="0">
              <a:solidFill>
                <a:srgbClr val="FFFFFF"/>
              </a:solidFill>
              <a:latin typeface="Proxima Nova Semibold"/>
              <a:cs typeface="Proxima Nova Semibold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3AC6B-C96F-8247-A1F1-89B5CF090B4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970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7200">
              <a:lnSpc>
                <a:spcPct val="80000"/>
              </a:lnSpc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Prioritize your business objectives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lnSpc>
                <a:spcPct val="80000"/>
              </a:lnSpc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Build your </a:t>
            </a:r>
            <a:r>
              <a:rPr lang="en-US" sz="1200" b="0" dirty="0" err="1">
                <a:solidFill>
                  <a:srgbClr val="FFFFFF"/>
                </a:solidFill>
                <a:latin typeface="Proxima Nova Semibold"/>
                <a:cs typeface="Proxima Nova Semibold"/>
              </a:rPr>
              <a:t>facebook</a:t>
            </a: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 audience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spcBef>
                <a:spcPts val="0"/>
              </a:spcBef>
              <a:defRPr/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Develop &amp; focus on your overarching content &amp; lead gen strategies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/>
            <a:r>
              <a:rPr lang="en-US" sz="1200" b="0" dirty="0">
                <a:solidFill>
                  <a:schemeClr val="bg1"/>
                </a:solidFill>
                <a:latin typeface="Proxima Nova Semibold"/>
                <a:cs typeface="Proxima Nova Semibold"/>
              </a:rPr>
              <a:t>Champion value creation: what content to create &amp; share on </a:t>
            </a:r>
            <a:r>
              <a:rPr lang="en-US" sz="1200" b="0" dirty="0" err="1">
                <a:solidFill>
                  <a:schemeClr val="bg1"/>
                </a:solidFill>
                <a:latin typeface="Proxima Nova Semibold"/>
                <a:cs typeface="Proxima Nova Semibold"/>
              </a:rPr>
              <a:t>facebook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lnSpc>
                <a:spcPct val="80000"/>
              </a:lnSpc>
            </a:pPr>
            <a:r>
              <a:rPr lang="en-US" altLang="en-US" sz="1200" dirty="0">
                <a:solidFill>
                  <a:schemeClr val="bg1"/>
                </a:solidFill>
                <a:latin typeface="Proxima Nova Semibold" panose="02000506030000020004" pitchFamily="2" charset="0"/>
                <a:cs typeface="Arial" panose="020B0604020202020204" pitchFamily="34" charset="0"/>
              </a:rPr>
              <a:t>Maximize customer acquisition with advertising</a:t>
            </a:r>
            <a:r>
              <a:rPr lang="en-US" altLang="en-US" sz="1200" dirty="0">
                <a:solidFill>
                  <a:srgbClr val="F7761F"/>
                </a:solidFill>
                <a:latin typeface="Proxima Nova Semibold" panose="02000506030000020004" pitchFamily="2" charset="0"/>
                <a:cs typeface="Arial" panose="020B0604020202020204" pitchFamily="34" charset="0"/>
              </a:rPr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baseline="0" dirty="0">
              <a:solidFill>
                <a:srgbClr val="FFFFFF"/>
              </a:solidFill>
              <a:latin typeface="Proxima Nova Semibold"/>
              <a:cs typeface="Proxima Nova Semibold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3AC6B-C96F-8247-A1F1-89B5CF090B4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402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7200">
              <a:lnSpc>
                <a:spcPct val="80000"/>
              </a:lnSpc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Prioritize your business objectives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lnSpc>
                <a:spcPct val="80000"/>
              </a:lnSpc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Build your </a:t>
            </a:r>
            <a:r>
              <a:rPr lang="en-US" sz="1200" b="0" dirty="0" err="1">
                <a:solidFill>
                  <a:srgbClr val="FFFFFF"/>
                </a:solidFill>
                <a:latin typeface="Proxima Nova Semibold"/>
                <a:cs typeface="Proxima Nova Semibold"/>
              </a:rPr>
              <a:t>facebook</a:t>
            </a: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 audience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spcBef>
                <a:spcPts val="0"/>
              </a:spcBef>
              <a:defRPr/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Develop &amp; focus on your overarching content &amp; lead gen strategies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/>
            <a:r>
              <a:rPr lang="en-US" sz="1200" b="0" dirty="0">
                <a:solidFill>
                  <a:schemeClr val="bg1"/>
                </a:solidFill>
                <a:latin typeface="Proxima Nova Semibold"/>
                <a:cs typeface="Proxima Nova Semibold"/>
              </a:rPr>
              <a:t>Champion value creation: what content to create &amp; share on </a:t>
            </a:r>
            <a:r>
              <a:rPr lang="en-US" sz="1200" b="0" dirty="0" err="1">
                <a:solidFill>
                  <a:schemeClr val="bg1"/>
                </a:solidFill>
                <a:latin typeface="Proxima Nova Semibold"/>
                <a:cs typeface="Proxima Nova Semibold"/>
              </a:rPr>
              <a:t>facebook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lnSpc>
                <a:spcPct val="80000"/>
              </a:lnSpc>
            </a:pPr>
            <a:r>
              <a:rPr lang="en-US" altLang="en-US" sz="1200" dirty="0">
                <a:solidFill>
                  <a:schemeClr val="bg1"/>
                </a:solidFill>
                <a:latin typeface="Proxima Nova Semibold" panose="02000506030000020004" pitchFamily="2" charset="0"/>
                <a:cs typeface="Arial" panose="020B0604020202020204" pitchFamily="34" charset="0"/>
              </a:rPr>
              <a:t>Maximize customer acquisition with advertising</a:t>
            </a:r>
            <a:r>
              <a:rPr lang="en-US" altLang="en-US" sz="1200" dirty="0">
                <a:solidFill>
                  <a:srgbClr val="F7761F"/>
                </a:solidFill>
                <a:latin typeface="Proxima Nova Semibold" panose="02000506030000020004" pitchFamily="2" charset="0"/>
                <a:cs typeface="Arial" panose="020B0604020202020204" pitchFamily="34" charset="0"/>
              </a:rPr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baseline="0" dirty="0">
              <a:solidFill>
                <a:srgbClr val="FFFFFF"/>
              </a:solidFill>
              <a:latin typeface="Proxima Nova Semibold"/>
              <a:cs typeface="Proxima Nova Semibold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3AC6B-C96F-8247-A1F1-89B5CF090B4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13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57200">
              <a:lnSpc>
                <a:spcPct val="80000"/>
              </a:lnSpc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Prioritize your business objectives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lnSpc>
                <a:spcPct val="80000"/>
              </a:lnSpc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Build your </a:t>
            </a:r>
            <a:r>
              <a:rPr lang="en-US" sz="1200" b="0" dirty="0" err="1">
                <a:solidFill>
                  <a:srgbClr val="FFFFFF"/>
                </a:solidFill>
                <a:latin typeface="Proxima Nova Semibold"/>
                <a:cs typeface="Proxima Nova Semibold"/>
              </a:rPr>
              <a:t>facebook</a:t>
            </a: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 audience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spcBef>
                <a:spcPts val="0"/>
              </a:spcBef>
              <a:defRPr/>
            </a:pPr>
            <a:r>
              <a:rPr lang="en-US" sz="1200" b="0" dirty="0">
                <a:solidFill>
                  <a:srgbClr val="FFFFFF"/>
                </a:solidFill>
                <a:latin typeface="Proxima Nova Semibold"/>
                <a:cs typeface="Proxima Nova Semibold"/>
              </a:rPr>
              <a:t>Develop &amp; focus on your overarching content &amp; lead gen strategies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/>
            <a:r>
              <a:rPr lang="en-US" sz="1200" b="0" dirty="0">
                <a:solidFill>
                  <a:schemeClr val="bg1"/>
                </a:solidFill>
                <a:latin typeface="Proxima Nova Semibold"/>
                <a:cs typeface="Proxima Nova Semibold"/>
              </a:rPr>
              <a:t>Champion value creation: what content to create &amp; share on </a:t>
            </a:r>
            <a:r>
              <a:rPr lang="en-US" sz="1200" b="0" dirty="0" err="1">
                <a:solidFill>
                  <a:schemeClr val="bg1"/>
                </a:solidFill>
                <a:latin typeface="Proxima Nova Semibold"/>
                <a:cs typeface="Proxima Nova Semibold"/>
              </a:rPr>
              <a:t>facebook</a:t>
            </a:r>
            <a:r>
              <a:rPr lang="en-US" sz="1200" b="0" dirty="0">
                <a:solidFill>
                  <a:srgbClr val="F7761F"/>
                </a:solidFill>
                <a:latin typeface="Proxima Nova Semibold"/>
                <a:cs typeface="Proxima Nova Semibold"/>
              </a:rPr>
              <a:t>.</a:t>
            </a:r>
          </a:p>
          <a:p>
            <a:pPr defTabSz="457200">
              <a:lnSpc>
                <a:spcPct val="80000"/>
              </a:lnSpc>
            </a:pPr>
            <a:r>
              <a:rPr lang="en-US" altLang="en-US" sz="1200" dirty="0">
                <a:solidFill>
                  <a:schemeClr val="bg1"/>
                </a:solidFill>
                <a:latin typeface="Proxima Nova Semibold" panose="02000506030000020004" pitchFamily="2" charset="0"/>
                <a:cs typeface="Arial" panose="020B0604020202020204" pitchFamily="34" charset="0"/>
              </a:rPr>
              <a:t>Maximize customer acquisition with advertising</a:t>
            </a:r>
            <a:r>
              <a:rPr lang="en-US" altLang="en-US" sz="1200" dirty="0">
                <a:solidFill>
                  <a:srgbClr val="F7761F"/>
                </a:solidFill>
                <a:latin typeface="Proxima Nova Semibold" panose="02000506030000020004" pitchFamily="2" charset="0"/>
                <a:cs typeface="Arial" panose="020B0604020202020204" pitchFamily="34" charset="0"/>
              </a:rPr>
              <a:t>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baseline="0" dirty="0">
              <a:solidFill>
                <a:srgbClr val="FFFFFF"/>
              </a:solidFill>
              <a:latin typeface="Proxima Nova Semibold"/>
              <a:cs typeface="Proxima Nova Semibold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3AC6B-C96F-8247-A1F1-89B5CF090B4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905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</a:t>
            </a:r>
            <a:r>
              <a:rPr lang="en-US" baseline="0" dirty="0"/>
              <a:t> TO AGENCY – INCLUDE A CTA ON THIS PAGE! ALONG WITH YOUR CONTACT INFORMATION!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A5B2DB-18CA-C441-9F09-C802950D29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26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121B2-1914-C548-986E-18E5E8C0CF73}" type="datetime1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9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05306-886D-3B4B-8428-87C83A072A2E}" type="datetime1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294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EE1D-3E35-7649-AFB6-C9AA9C75203B}" type="datetime1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15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541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98D2-902A-5449-BA3E-32FD86E7D8EE}" type="datetime1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25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B276D-27DC-0A4C-A3EE-E82D71A2BAD3}" type="datetime1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30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D508D-AFCF-8A4D-85AC-53E02270872F}" type="datetime1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46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2F19C-1681-AA46-BA74-9195A4516290}" type="datetime1">
              <a:rPr lang="en-US" smtClean="0"/>
              <a:t>11/23/2020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62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5F7D2-44AF-2E40-8AC0-95FA2693929F}" type="datetime1">
              <a:rPr lang="en-US" smtClean="0"/>
              <a:t>11/23/2020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040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CCDF-53FE-404D-8F69-A6E5CB49AF89}" type="datetime1">
              <a:rPr lang="en-US" smtClean="0"/>
              <a:t>11/23/2020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4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566D-A114-6A4A-A8D3-62252AFFDC9C}" type="datetime1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67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B87AA-C28B-DA47-82A9-AB836B705586}" type="datetime1">
              <a:rPr lang="en-US" smtClean="0"/>
              <a:t>11/23/2020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40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6EEF4-7333-3846-8E73-18924228F8E2}" type="datetime1">
              <a:rPr lang="en-US" smtClean="0"/>
              <a:t>11/23/2020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E08E3-611A-9840-852F-567B5E83B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46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6162" y="760353"/>
            <a:ext cx="742936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baseline="30000" dirty="0">
                <a:cs typeface="Healvetic"/>
              </a:rPr>
              <a:t>GETTING STARTED WITH FINANCE</a:t>
            </a:r>
          </a:p>
          <a:p>
            <a:r>
              <a:rPr lang="en-US" sz="5400" b="1" baseline="30000" dirty="0">
                <a:cs typeface="Healvetic"/>
              </a:rPr>
              <a:t>SET UP CHECKLIST:</a:t>
            </a:r>
          </a:p>
          <a:p>
            <a:r>
              <a:rPr lang="en-US" sz="4400" baseline="30000" dirty="0">
                <a:latin typeface="+mj-lt"/>
                <a:cs typeface="Healvetic"/>
              </a:rPr>
              <a:t>Maximizing the Ausloans Finance Opportunity</a:t>
            </a:r>
            <a:endParaRPr lang="en-US" sz="4400" dirty="0">
              <a:latin typeface="+mj-lt"/>
              <a:cs typeface="Healvet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02259" y="4427981"/>
            <a:ext cx="38208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Create a framework for integrating finance into the sales process.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745" y="2402434"/>
            <a:ext cx="5519403" cy="40746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AD660E-E13B-48E7-85BB-CD6EF866D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3771" y="2247266"/>
            <a:ext cx="2928375" cy="203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274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46"/>
          <p:cNvSpPr/>
          <p:nvPr/>
        </p:nvSpPr>
        <p:spPr>
          <a:xfrm>
            <a:off x="663903" y="2720606"/>
            <a:ext cx="10874637" cy="844944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5" name="Rounded Rectangle 44"/>
          <p:cNvSpPr/>
          <p:nvPr/>
        </p:nvSpPr>
        <p:spPr>
          <a:xfrm>
            <a:off x="642262" y="3721329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" name="Rounded Rectangle 45"/>
          <p:cNvSpPr/>
          <p:nvPr/>
        </p:nvSpPr>
        <p:spPr>
          <a:xfrm>
            <a:off x="642262" y="4702825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ounded Rectangle 5"/>
          <p:cNvSpPr/>
          <p:nvPr/>
        </p:nvSpPr>
        <p:spPr>
          <a:xfrm>
            <a:off x="642262" y="243664"/>
            <a:ext cx="10874637" cy="1970957"/>
          </a:xfrm>
          <a:prstGeom prst="roundRect">
            <a:avLst>
              <a:gd name="adj" fmla="val 7780"/>
            </a:avLst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Rounded Rectangle 19"/>
          <p:cNvSpPr/>
          <p:nvPr/>
        </p:nvSpPr>
        <p:spPr>
          <a:xfrm>
            <a:off x="642261" y="5641252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585594" y="480022"/>
            <a:ext cx="5674556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1" dirty="0">
                <a:cs typeface="Proxima Nova Regular"/>
              </a:rPr>
              <a:t>Finance Marketing Checklist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65974" y="1092338"/>
            <a:ext cx="6498668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33" dirty="0">
                <a:cs typeface="Proxima Nova Light"/>
              </a:rPr>
              <a:t>Ready to hit the “GO” button on offering finance? Before you dive in, make sure you’ve dotted all your I’s and crossed all your T’s. Here’s a checklist to make sure you’ve covered all your bases.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606263" y="1011216"/>
            <a:ext cx="6358379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23018" y="2325251"/>
            <a:ext cx="13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TASK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36051" y="2325251"/>
            <a:ext cx="748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DUE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547936" y="2325251"/>
            <a:ext cx="1544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IN PROGRESS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388130" y="2325251"/>
            <a:ext cx="830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DONE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150170" y="2992992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10664666" y="2992992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7329703" y="3279195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503023" y="289761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092259" y="289761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9150170" y="4017081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8" name="Rectangle 27"/>
          <p:cNvSpPr/>
          <p:nvPr/>
        </p:nvSpPr>
        <p:spPr>
          <a:xfrm>
            <a:off x="10664666" y="4017081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8503023" y="3921705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0092259" y="3921705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9150170" y="4992663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3" name="Rectangle 32"/>
          <p:cNvSpPr/>
          <p:nvPr/>
        </p:nvSpPr>
        <p:spPr>
          <a:xfrm>
            <a:off x="10664666" y="4992663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8503023" y="489728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0092259" y="489728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06551" y="2683037"/>
            <a:ext cx="5371833" cy="76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Finance explainer page added to website. </a:t>
            </a:r>
            <a:r>
              <a:rPr lang="en-US" sz="1467" dirty="0">
                <a:cs typeface="Proxima Nova Light"/>
              </a:rPr>
              <a:t>Adding a finance explainer page to your website improves your SEO and provides finance education to your customers</a:t>
            </a:r>
            <a:endParaRPr lang="en-US" sz="1400" dirty="0">
              <a:cs typeface="Proxima Nova Ligh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06552" y="3766055"/>
            <a:ext cx="5151448" cy="76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Finance Explainer Page Link in website header and footer navigation. </a:t>
            </a:r>
            <a:r>
              <a:rPr lang="en-US" sz="1467" dirty="0">
                <a:cs typeface="Proxima Nova Light"/>
              </a:rPr>
              <a:t>Displaying your finance in your navigation increases opportunity for sales, allowing you to generate leads 24/7</a:t>
            </a:r>
            <a:endParaRPr lang="en-US" sz="1400" dirty="0">
              <a:cs typeface="Proxima Nova Ligh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706552" y="4747551"/>
            <a:ext cx="51514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cs typeface="Proxima Nova Light"/>
              </a:rPr>
              <a:t>Finance Landing Page Links added to product pages. </a:t>
            </a:r>
            <a:r>
              <a:rPr lang="en-US" sz="1400" dirty="0">
                <a:cs typeface="Proxima Nova Light"/>
              </a:rPr>
              <a:t>Simply adding a finance available button to your product pages increases click through to your finance LP</a:t>
            </a:r>
            <a:endParaRPr lang="en-US" sz="1200" dirty="0">
              <a:cs typeface="Proxima Nova Light"/>
            </a:endParaRPr>
          </a:p>
          <a:p>
            <a:endParaRPr lang="en-US" sz="1400" dirty="0">
              <a:cs typeface="Proxima Nova Light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7329703" y="4303284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329703" y="5278865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63903" y="661151"/>
            <a:ext cx="387939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How to </a:t>
            </a:r>
          </a:p>
          <a:p>
            <a:pPr algn="ctr"/>
            <a:r>
              <a:rPr 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PROMOTE &amp; SELL MORE </a:t>
            </a:r>
          </a:p>
          <a:p>
            <a:pPr algn="ctr"/>
            <a:r>
              <a:rPr 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USING FINANCE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9180681" y="597895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Rectangle 37"/>
          <p:cNvSpPr/>
          <p:nvPr/>
        </p:nvSpPr>
        <p:spPr>
          <a:xfrm>
            <a:off x="10695177" y="597895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8533534" y="588357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0122770" y="588357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737063" y="5719496"/>
            <a:ext cx="5484353" cy="76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Finance banners added to blog sidebar. </a:t>
            </a:r>
            <a:r>
              <a:rPr lang="en-US" sz="1467" dirty="0">
                <a:cs typeface="Proxima Nova Light"/>
              </a:rPr>
              <a:t>If you have a blog on your website adding one of our finance banners to the sidebar is a powerful lead generation tool. </a:t>
            </a:r>
            <a:endParaRPr lang="en-US" sz="1200" dirty="0">
              <a:cs typeface="Proxima Nova Light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>
            <a:off x="7360214" y="6265157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CC1A574-0F6D-439E-9A93-066EBDDFD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460" y="5883578"/>
            <a:ext cx="533400" cy="457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8AD676-A4B8-4657-A123-2CF70D775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85" y="4896697"/>
            <a:ext cx="533400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F4F8B1-94D9-4326-B089-00E34803A7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9" y="3900463"/>
            <a:ext cx="5334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A8CD51-6922-4AC9-8FE7-1F4055015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18" y="2847331"/>
            <a:ext cx="533400" cy="4572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B2690C8-FAF5-427F-8862-DFB5ECE53984}"/>
              </a:ext>
            </a:extLst>
          </p:cNvPr>
          <p:cNvSpPr txBox="1"/>
          <p:nvPr/>
        </p:nvSpPr>
        <p:spPr>
          <a:xfrm>
            <a:off x="750077" y="2337732"/>
            <a:ext cx="13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WEBSITE</a:t>
            </a:r>
          </a:p>
        </p:txBody>
      </p:sp>
    </p:spTree>
    <p:extLst>
      <p:ext uri="{BB962C8B-B14F-4D97-AF65-F5344CB8AC3E}">
        <p14:creationId xmlns:p14="http://schemas.microsoft.com/office/powerpoint/2010/main" val="402394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6162" y="760353"/>
            <a:ext cx="74293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baseline="30000" dirty="0">
                <a:cs typeface="Healvetic"/>
              </a:rPr>
              <a:t>SOCIAL MEDIA CHECKLIST:</a:t>
            </a:r>
          </a:p>
          <a:p>
            <a:r>
              <a:rPr lang="en-US" sz="4400" baseline="30000" dirty="0">
                <a:latin typeface="+mj-lt"/>
                <a:cs typeface="Healvetic"/>
              </a:rPr>
              <a:t>Creating social links to your finance page</a:t>
            </a:r>
            <a:endParaRPr lang="en-US" sz="4400" dirty="0">
              <a:latin typeface="+mj-lt"/>
              <a:cs typeface="Healvet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02259" y="4427981"/>
            <a:ext cx="38208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Create a framework for integrating finance into the sales process.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745" y="2083792"/>
            <a:ext cx="5951026" cy="43932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AD660E-E13B-48E7-85BB-CD6EF866D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3771" y="2247266"/>
            <a:ext cx="2928375" cy="203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57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642262" y="1859283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Rounded Rectangle 24"/>
          <p:cNvSpPr/>
          <p:nvPr/>
        </p:nvSpPr>
        <p:spPr>
          <a:xfrm>
            <a:off x="642262" y="2840779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Rounded Rectangle 25"/>
          <p:cNvSpPr/>
          <p:nvPr/>
        </p:nvSpPr>
        <p:spPr>
          <a:xfrm>
            <a:off x="642262" y="3835401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Rounded Rectangle 26"/>
          <p:cNvSpPr/>
          <p:nvPr/>
        </p:nvSpPr>
        <p:spPr>
          <a:xfrm>
            <a:off x="642262" y="864661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TextBox 27"/>
          <p:cNvSpPr txBox="1"/>
          <p:nvPr/>
        </p:nvSpPr>
        <p:spPr>
          <a:xfrm>
            <a:off x="3923018" y="463204"/>
            <a:ext cx="13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TASK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36051" y="463205"/>
            <a:ext cx="748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DUE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547936" y="463205"/>
            <a:ext cx="1544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IN PROGRESS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388130" y="463205"/>
            <a:ext cx="830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DONE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150170" y="113094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3" name="Rectangle 32"/>
          <p:cNvSpPr/>
          <p:nvPr/>
        </p:nvSpPr>
        <p:spPr>
          <a:xfrm>
            <a:off x="10664666" y="113094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7329703" y="1417148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503023" y="1035569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0092259" y="1035569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9150170" y="215503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Rectangle 37"/>
          <p:cNvSpPr/>
          <p:nvPr/>
        </p:nvSpPr>
        <p:spPr>
          <a:xfrm>
            <a:off x="10664666" y="215503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8503023" y="205965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0092259" y="205965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9150170" y="3130616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2" name="Rectangle 41"/>
          <p:cNvSpPr/>
          <p:nvPr/>
        </p:nvSpPr>
        <p:spPr>
          <a:xfrm>
            <a:off x="10664666" y="3130616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8503023" y="3035240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0092259" y="3035240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9150170" y="4121612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6" name="Rectangle 45"/>
          <p:cNvSpPr/>
          <p:nvPr/>
        </p:nvSpPr>
        <p:spPr>
          <a:xfrm>
            <a:off x="10664666" y="4121612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8503023" y="402623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0092259" y="402623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706552" y="883137"/>
            <a:ext cx="5369163" cy="76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Add finance LP links to social media profiles. </a:t>
            </a:r>
            <a:r>
              <a:rPr lang="en-US" sz="1467" dirty="0">
                <a:cs typeface="Proxima Nova Light"/>
              </a:rPr>
              <a:t>Adding your finance LP links to your social media profiles increases exposure and boosts your position in organic search </a:t>
            </a:r>
            <a:endParaRPr lang="en-US" sz="1400" dirty="0">
              <a:cs typeface="Proxima Nova Ligh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06552" y="1904008"/>
            <a:ext cx="5151448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Add finance LP link in email signature. </a:t>
            </a:r>
            <a:r>
              <a:rPr lang="en-US" sz="1400" dirty="0">
                <a:cs typeface="Proxima Nova Light"/>
              </a:rPr>
              <a:t>Promoting finance in your email signature works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06552" y="2885505"/>
            <a:ext cx="5151448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Add finance LP link to your business directory listings. </a:t>
            </a:r>
            <a:r>
              <a:rPr lang="en-US" sz="1400" dirty="0">
                <a:cs typeface="Proxima Nova Light"/>
              </a:rPr>
              <a:t>If your business is listed on any local directories add your finance LP link. The more backlinks to your page the higher you will rank.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706552" y="3862154"/>
            <a:ext cx="5369163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Add finance LP link to Google My Business. </a:t>
            </a:r>
            <a:r>
              <a:rPr lang="en-US" sz="1400" dirty="0">
                <a:cs typeface="Proxima Nova Light"/>
              </a:rPr>
              <a:t>Optimizing your Google My Business page is one of the easiest ways to appear on page 1 for local search.  You need to put your LP link here.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7329703" y="2441237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329703" y="3416819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329703" y="4407815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642262" y="4826597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7" name="Rounded Rectangle 56"/>
          <p:cNvSpPr/>
          <p:nvPr/>
        </p:nvSpPr>
        <p:spPr>
          <a:xfrm>
            <a:off x="642262" y="5821220"/>
            <a:ext cx="10874637" cy="844944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8" name="Rectangle 57"/>
          <p:cNvSpPr/>
          <p:nvPr/>
        </p:nvSpPr>
        <p:spPr>
          <a:xfrm>
            <a:off x="9150170" y="511643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9" name="Rectangle 58"/>
          <p:cNvSpPr/>
          <p:nvPr/>
        </p:nvSpPr>
        <p:spPr>
          <a:xfrm>
            <a:off x="10664666" y="511643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8503023" y="502105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0092259" y="502105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9150170" y="6107431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3" name="Rectangle 62"/>
          <p:cNvSpPr/>
          <p:nvPr/>
        </p:nvSpPr>
        <p:spPr>
          <a:xfrm>
            <a:off x="10664666" y="6107431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8503023" y="6012054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0092259" y="6012054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706552" y="4871323"/>
            <a:ext cx="5151448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Add your Finance LP QR code to your phone.  </a:t>
            </a:r>
            <a:r>
              <a:rPr lang="en-US" sz="1400" dirty="0">
                <a:cs typeface="Proxima Nova Light"/>
              </a:rPr>
              <a:t>Give your customers fast access to your finance LP page with your QR code. Customers can use their phone camera to instantly access your LP.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706551" y="5847973"/>
            <a:ext cx="5825396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ADVANCED – Add your finance LP link to your quoting template. </a:t>
            </a:r>
            <a:r>
              <a:rPr lang="en-US" sz="1400" dirty="0">
                <a:cs typeface="Proxima Nova Light"/>
              </a:rPr>
              <a:t>Companies that offer a financing option within quotes sell more.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7329703" y="5402637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7329703" y="6393633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2" name="Picture 7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627" y="3035239"/>
            <a:ext cx="491067" cy="491067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93" y="5986202"/>
            <a:ext cx="491067" cy="53534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BF4772-B58B-41E6-9E4E-5D2EBAA727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960" y="1090793"/>
            <a:ext cx="538120" cy="457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EC88263-F4CF-460F-9F36-BB9D870E61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543" y="4024627"/>
            <a:ext cx="491067" cy="491067"/>
          </a:xfrm>
          <a:prstGeom prst="rect">
            <a:avLst/>
          </a:prstGeom>
        </p:spPr>
      </p:pic>
      <p:sp>
        <p:nvSpPr>
          <p:cNvPr id="5" name="Shape 2643">
            <a:extLst>
              <a:ext uri="{FF2B5EF4-FFF2-40B4-BE49-F238E27FC236}">
                <a16:creationId xmlns:a16="http://schemas.microsoft.com/office/drawing/2014/main" id="{378FCD58-B5AD-4395-B32C-4C58D2270639}"/>
              </a:ext>
            </a:extLst>
          </p:cNvPr>
          <p:cNvSpPr/>
          <p:nvPr/>
        </p:nvSpPr>
        <p:spPr>
          <a:xfrm>
            <a:off x="958346" y="4946190"/>
            <a:ext cx="329229" cy="5992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" name="Shape 2836">
            <a:extLst>
              <a:ext uri="{FF2B5EF4-FFF2-40B4-BE49-F238E27FC236}">
                <a16:creationId xmlns:a16="http://schemas.microsoft.com/office/drawing/2014/main" id="{4F91CBE9-D13F-4734-B8FB-997B4A84F713}"/>
              </a:ext>
            </a:extLst>
          </p:cNvPr>
          <p:cNvSpPr/>
          <p:nvPr/>
        </p:nvSpPr>
        <p:spPr>
          <a:xfrm>
            <a:off x="874037" y="2099204"/>
            <a:ext cx="558245" cy="315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2"/>
                  <a:pt x="19964" y="1433"/>
                </a:cubicBezTo>
                <a:lnTo>
                  <a:pt x="11465" y="13118"/>
                </a:lnTo>
                <a:cubicBezTo>
                  <a:pt x="11288" y="13362"/>
                  <a:pt x="11051" y="13497"/>
                  <a:pt x="10800" y="13497"/>
                </a:cubicBezTo>
                <a:cubicBezTo>
                  <a:pt x="10549" y="13497"/>
                  <a:pt x="10312" y="13362"/>
                  <a:pt x="10134" y="13118"/>
                </a:cubicBezTo>
                <a:lnTo>
                  <a:pt x="1637" y="1433"/>
                </a:lnTo>
                <a:cubicBezTo>
                  <a:pt x="1739" y="1382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532" eaLnBrk="1" fontAlgn="auto" hangingPunct="1">
              <a:spcBef>
                <a:spcPts val="0"/>
              </a:spcBef>
              <a:spcAft>
                <a:spcPts val="0"/>
              </a:spcAft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7B6766-B411-4CC7-8FB7-842E68FA39BB}"/>
              </a:ext>
            </a:extLst>
          </p:cNvPr>
          <p:cNvSpPr txBox="1"/>
          <p:nvPr/>
        </p:nvSpPr>
        <p:spPr>
          <a:xfrm>
            <a:off x="644300" y="484787"/>
            <a:ext cx="13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SOCIAL</a:t>
            </a:r>
          </a:p>
        </p:txBody>
      </p:sp>
    </p:spTree>
    <p:extLst>
      <p:ext uri="{BB962C8B-B14F-4D97-AF65-F5344CB8AC3E}">
        <p14:creationId xmlns:p14="http://schemas.microsoft.com/office/powerpoint/2010/main" val="3697250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6162" y="760353"/>
            <a:ext cx="74293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baseline="30000" dirty="0">
                <a:cs typeface="Healvetic"/>
              </a:rPr>
              <a:t>POINT OF SALE CHECKLIST:</a:t>
            </a:r>
          </a:p>
          <a:p>
            <a:r>
              <a:rPr lang="en-US" sz="4400" baseline="30000" dirty="0">
                <a:latin typeface="+mj-lt"/>
                <a:cs typeface="Healvetic"/>
              </a:rPr>
              <a:t>Physical Store or Dealership </a:t>
            </a:r>
            <a:endParaRPr lang="en-US" sz="4400" dirty="0">
              <a:latin typeface="+mj-lt"/>
              <a:cs typeface="Healvet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02259" y="4427981"/>
            <a:ext cx="38208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Create a framework for integrating finance into the sales process.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745" y="2083792"/>
            <a:ext cx="5951026" cy="43932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AD660E-E13B-48E7-85BB-CD6EF866D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3771" y="2247266"/>
            <a:ext cx="2928375" cy="203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09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642262" y="1859283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5" name="Rounded Rectangle 24"/>
          <p:cNvSpPr/>
          <p:nvPr/>
        </p:nvSpPr>
        <p:spPr>
          <a:xfrm>
            <a:off x="642262" y="2840779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6" name="Rounded Rectangle 25"/>
          <p:cNvSpPr/>
          <p:nvPr/>
        </p:nvSpPr>
        <p:spPr>
          <a:xfrm>
            <a:off x="642262" y="3835401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7" name="Rounded Rectangle 26"/>
          <p:cNvSpPr/>
          <p:nvPr/>
        </p:nvSpPr>
        <p:spPr>
          <a:xfrm>
            <a:off x="642262" y="864661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8" name="TextBox 27"/>
          <p:cNvSpPr txBox="1"/>
          <p:nvPr/>
        </p:nvSpPr>
        <p:spPr>
          <a:xfrm>
            <a:off x="3923018" y="463204"/>
            <a:ext cx="13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TASK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36051" y="463205"/>
            <a:ext cx="748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DUE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547936" y="463205"/>
            <a:ext cx="1544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IN PROGRESS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388130" y="463205"/>
            <a:ext cx="830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DONE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150170" y="113094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3" name="Rectangle 32"/>
          <p:cNvSpPr/>
          <p:nvPr/>
        </p:nvSpPr>
        <p:spPr>
          <a:xfrm>
            <a:off x="10664666" y="113094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7329703" y="1417148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8503023" y="1035569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0092259" y="1035569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9150170" y="215503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Rectangle 37"/>
          <p:cNvSpPr/>
          <p:nvPr/>
        </p:nvSpPr>
        <p:spPr>
          <a:xfrm>
            <a:off x="10664666" y="215503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8503023" y="205965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0092259" y="205965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9150170" y="3130616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2" name="Rectangle 41"/>
          <p:cNvSpPr/>
          <p:nvPr/>
        </p:nvSpPr>
        <p:spPr>
          <a:xfrm>
            <a:off x="10664666" y="3130616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8503023" y="3035240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0092259" y="3035240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9150170" y="4121612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46" name="Rectangle 45"/>
          <p:cNvSpPr/>
          <p:nvPr/>
        </p:nvSpPr>
        <p:spPr>
          <a:xfrm>
            <a:off x="10664666" y="4121612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8503023" y="402623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0092259" y="402623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706552" y="883137"/>
            <a:ext cx="5369163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Set up fast POS landing page access. </a:t>
            </a:r>
            <a:r>
              <a:rPr lang="en-US" sz="1467" dirty="0">
                <a:cs typeface="Proxima Nova Light"/>
              </a:rPr>
              <a:t>Display your fast access LP QR code at your point of sale</a:t>
            </a:r>
            <a:endParaRPr lang="en-US" sz="1400" dirty="0">
              <a:cs typeface="Proxima Nova Ligh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06552" y="1904008"/>
            <a:ext cx="5151448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Display Ausloans finance explainer poster in store. </a:t>
            </a:r>
            <a:r>
              <a:rPr lang="en-US" sz="1400" dirty="0">
                <a:cs typeface="Proxima Nova Light"/>
              </a:rPr>
              <a:t>Promoting a finance explainer poster in store is a great way to flip the conversation to low weekly repayments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06552" y="2885505"/>
            <a:ext cx="5151448" cy="75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Add a finance available badge to your feature display items in store. </a:t>
            </a:r>
            <a:r>
              <a:rPr lang="en-US" sz="1400" dirty="0">
                <a:cs typeface="Proxima Nova Light"/>
              </a:rPr>
              <a:t>Avoid customer ticket shock by letting customers know they can finance your featured product or service. 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7329703" y="2441237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329703" y="3416819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329703" y="4407815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642262" y="4826597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7" name="Rounded Rectangle 56"/>
          <p:cNvSpPr/>
          <p:nvPr/>
        </p:nvSpPr>
        <p:spPr>
          <a:xfrm>
            <a:off x="642262" y="5821220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8" name="Rectangle 57"/>
          <p:cNvSpPr/>
          <p:nvPr/>
        </p:nvSpPr>
        <p:spPr>
          <a:xfrm>
            <a:off x="9150170" y="511643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59" name="Rectangle 58"/>
          <p:cNvSpPr/>
          <p:nvPr/>
        </p:nvSpPr>
        <p:spPr>
          <a:xfrm>
            <a:off x="10664666" y="5116435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8503023" y="502105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10092259" y="5021058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9150170" y="6107431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63" name="Rectangle 62"/>
          <p:cNvSpPr/>
          <p:nvPr/>
        </p:nvSpPr>
        <p:spPr>
          <a:xfrm>
            <a:off x="10664666" y="6107431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64" name="Straight Connector 63"/>
          <p:cNvCxnSpPr/>
          <p:nvPr/>
        </p:nvCxnSpPr>
        <p:spPr>
          <a:xfrm>
            <a:off x="8503023" y="6012054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0092259" y="6012054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329703" y="5402637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7329703" y="6393633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BA205A89-5C5F-4E12-90E4-2BB6D2815B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500" y="1052224"/>
            <a:ext cx="469817" cy="4698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782A18-8558-446C-A3D5-D46D431BD3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396" y="2031028"/>
            <a:ext cx="469817" cy="4698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28AFCA-EF7E-4B8F-80AA-BDBF3DE35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720" y="3028342"/>
            <a:ext cx="469817" cy="46981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85B519-646A-4B1E-88EE-95A87341D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720" y="4022964"/>
            <a:ext cx="469817" cy="4698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8E222C5-D22D-47D3-93AB-3C999AAAA465}"/>
              </a:ext>
            </a:extLst>
          </p:cNvPr>
          <p:cNvSpPr txBox="1"/>
          <p:nvPr/>
        </p:nvSpPr>
        <p:spPr>
          <a:xfrm>
            <a:off x="1712765" y="3878217"/>
            <a:ext cx="5151448" cy="53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Use street facing signage to advertise finance available. </a:t>
            </a:r>
            <a:r>
              <a:rPr lang="en-US" sz="1400" dirty="0">
                <a:cs typeface="Proxima Nova Light"/>
              </a:rPr>
              <a:t>Have a big street frontage. </a:t>
            </a:r>
            <a:r>
              <a:rPr lang="en-US" sz="1400" dirty="0" err="1">
                <a:cs typeface="Proxima Nova Light"/>
              </a:rPr>
              <a:t>Maximise</a:t>
            </a:r>
            <a:r>
              <a:rPr lang="en-US" sz="1400" dirty="0">
                <a:cs typeface="Proxima Nova Light"/>
              </a:rPr>
              <a:t> your finance visibility.</a:t>
            </a:r>
          </a:p>
        </p:txBody>
      </p:sp>
    </p:spTree>
    <p:extLst>
      <p:ext uri="{BB962C8B-B14F-4D97-AF65-F5344CB8AC3E}">
        <p14:creationId xmlns:p14="http://schemas.microsoft.com/office/powerpoint/2010/main" val="911814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6162" y="760353"/>
            <a:ext cx="74293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baseline="30000" dirty="0">
                <a:cs typeface="Healvetic"/>
              </a:rPr>
              <a:t>FINANCE PROMOTION CHECKLIST:</a:t>
            </a:r>
          </a:p>
          <a:p>
            <a:r>
              <a:rPr lang="en-US" sz="4400" baseline="30000" dirty="0">
                <a:latin typeface="+mj-lt"/>
                <a:cs typeface="Healvetic"/>
              </a:rPr>
              <a:t>Maximizing the Ausloans Finance Opportunity</a:t>
            </a:r>
            <a:endParaRPr lang="en-US" sz="4400" dirty="0">
              <a:latin typeface="+mj-lt"/>
              <a:cs typeface="Healvet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02259" y="4427981"/>
            <a:ext cx="38208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+mj-lt"/>
              </a:rPr>
              <a:t>Promoting your customer finance </a:t>
            </a:r>
            <a:r>
              <a:rPr lang="en-US" sz="2800" dirty="0" err="1">
                <a:latin typeface="+mj-lt"/>
              </a:rPr>
              <a:t>solurion</a:t>
            </a:r>
            <a:r>
              <a:rPr lang="en-US" sz="2800" dirty="0">
                <a:latin typeface="+mj-lt"/>
              </a:rPr>
              <a:t>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596" y="2083791"/>
            <a:ext cx="5951026" cy="43932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AD660E-E13B-48E7-85BB-CD6EF866D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3771" y="2247266"/>
            <a:ext cx="2928375" cy="203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931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642262" y="3721329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" name="Rounded Rectangle 45"/>
          <p:cNvSpPr/>
          <p:nvPr/>
        </p:nvSpPr>
        <p:spPr>
          <a:xfrm>
            <a:off x="642262" y="4702825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7" name="Rounded Rectangle 46"/>
          <p:cNvSpPr/>
          <p:nvPr/>
        </p:nvSpPr>
        <p:spPr>
          <a:xfrm>
            <a:off x="642262" y="5697448"/>
            <a:ext cx="10874637" cy="844944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ounded Rectangle 5"/>
          <p:cNvSpPr/>
          <p:nvPr/>
        </p:nvSpPr>
        <p:spPr>
          <a:xfrm>
            <a:off x="642262" y="243664"/>
            <a:ext cx="10874637" cy="1970957"/>
          </a:xfrm>
          <a:prstGeom prst="roundRect">
            <a:avLst>
              <a:gd name="adj" fmla="val 7780"/>
            </a:avLst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Rounded Rectangle 19"/>
          <p:cNvSpPr/>
          <p:nvPr/>
        </p:nvSpPr>
        <p:spPr>
          <a:xfrm>
            <a:off x="642261" y="2630134"/>
            <a:ext cx="10874637" cy="844944"/>
          </a:xfrm>
          <a:prstGeom prst="roundRect">
            <a:avLst/>
          </a:prstGeom>
          <a:solidFill>
            <a:srgbClr val="F3F3F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4585594" y="480022"/>
            <a:ext cx="5674556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1" dirty="0">
                <a:cs typeface="Proxima Nova Regular"/>
              </a:rPr>
              <a:t>General Finance Promotion Checklist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65974" y="1092338"/>
            <a:ext cx="6498668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33" dirty="0">
                <a:cs typeface="Proxima Nova Light"/>
              </a:rPr>
              <a:t>Now you’re all set up to offer finance its time to start promoting your new finance solution and driving traffic to your business. Here’s your step by step guide.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606263" y="1011216"/>
            <a:ext cx="6358379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23018" y="2325251"/>
            <a:ext cx="13251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TASK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36051" y="2325251"/>
            <a:ext cx="748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DUE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547936" y="2325251"/>
            <a:ext cx="1544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IN PROGRESS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388130" y="2325251"/>
            <a:ext cx="8305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Proxima Nova Light"/>
              </a:rPr>
              <a:t>DONE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150170" y="2992992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9" name="Rectangle 18"/>
          <p:cNvSpPr/>
          <p:nvPr/>
        </p:nvSpPr>
        <p:spPr>
          <a:xfrm>
            <a:off x="10664666" y="2992992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7329703" y="3279195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503023" y="289761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10092259" y="289761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9150170" y="4017081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8" name="Rectangle 27"/>
          <p:cNvSpPr/>
          <p:nvPr/>
        </p:nvSpPr>
        <p:spPr>
          <a:xfrm>
            <a:off x="10664666" y="4017081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8503023" y="3921705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0092259" y="3921705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9150170" y="4992663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3" name="Rectangle 32"/>
          <p:cNvSpPr/>
          <p:nvPr/>
        </p:nvSpPr>
        <p:spPr>
          <a:xfrm>
            <a:off x="10664666" y="4992663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8503023" y="489728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0092259" y="4897286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9150170" y="5983659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38" name="Rectangle 37"/>
          <p:cNvSpPr/>
          <p:nvPr/>
        </p:nvSpPr>
        <p:spPr>
          <a:xfrm>
            <a:off x="10664666" y="5983659"/>
            <a:ext cx="286205" cy="28620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8503023" y="5888282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0092259" y="5888282"/>
            <a:ext cx="0" cy="512753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06552" y="2745183"/>
            <a:ext cx="5151448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Publish a blog post to announce you now offer finance. </a:t>
            </a:r>
            <a:r>
              <a:rPr lang="en-US" sz="1467" dirty="0">
                <a:cs typeface="Proxima Nova Light"/>
              </a:rPr>
              <a:t>You can find our done for you blog post in partner </a:t>
            </a:r>
            <a:r>
              <a:rPr lang="en-US" sz="1467" dirty="0" err="1">
                <a:cs typeface="Proxima Nova Light"/>
              </a:rPr>
              <a:t>partner</a:t>
            </a:r>
            <a:r>
              <a:rPr lang="en-US" sz="1467" dirty="0">
                <a:cs typeface="Proxima Nova Light"/>
              </a:rPr>
              <a:t> hub.</a:t>
            </a:r>
            <a:endParaRPr lang="en-US" sz="1400" dirty="0">
              <a:cs typeface="Proxima Nova Ligh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06552" y="3766055"/>
            <a:ext cx="5151448" cy="76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Promote your blog post to your social media channels. </a:t>
            </a:r>
            <a:r>
              <a:rPr lang="en-US" sz="1467" dirty="0">
                <a:cs typeface="Proxima Nova Light"/>
              </a:rPr>
              <a:t>We’ve made this easy with done for you graphics, post add copy and hashtags.</a:t>
            </a:r>
            <a:endParaRPr lang="en-US" sz="1400" dirty="0">
              <a:cs typeface="Proxima Nova Ligh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706552" y="4747551"/>
            <a:ext cx="5151448" cy="76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Promote that you offer finance to your social media channels. </a:t>
            </a:r>
            <a:r>
              <a:rPr lang="en-US" sz="1467" dirty="0">
                <a:cs typeface="Proxima Nova Light"/>
              </a:rPr>
              <a:t>We’ve created a collection of done for you social media posts. Simply copy and paste to start promoting.</a:t>
            </a:r>
            <a:endParaRPr lang="en-US" sz="1400" dirty="0">
              <a:cs typeface="Proxima Nova Ligh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06552" y="5724200"/>
            <a:ext cx="5484353" cy="76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7" b="1" dirty="0">
                <a:cs typeface="Proxima Nova Light"/>
              </a:rPr>
              <a:t>Promote your new finance solution to your email list. </a:t>
            </a:r>
            <a:r>
              <a:rPr lang="en-US" sz="1467" dirty="0">
                <a:cs typeface="Proxima Nova Light"/>
              </a:rPr>
              <a:t>Use our done for you email campaign swipe file to let your customers know you now offer finance.</a:t>
            </a:r>
            <a:endParaRPr lang="en-US" sz="1400" dirty="0">
              <a:cs typeface="Proxima Nova Light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>
            <a:off x="7329703" y="4303284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329703" y="5278865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7329703" y="6269861"/>
            <a:ext cx="966517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663903" y="661151"/>
            <a:ext cx="387939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+mj-lt"/>
              </a:rPr>
              <a:t>How to </a:t>
            </a:r>
          </a:p>
          <a:p>
            <a:pPr algn="ctr"/>
            <a:r>
              <a:rPr 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PROMOTE &amp; SELL MORE </a:t>
            </a:r>
          </a:p>
          <a:p>
            <a:pPr algn="ctr"/>
            <a:r>
              <a:rPr lang="en-US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USING FINANCE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C1A574-0F6D-439E-9A93-066EBDDFDC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9" y="5888282"/>
            <a:ext cx="533400" cy="457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18AD676-A4B8-4657-A123-2CF70D775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85" y="4896697"/>
            <a:ext cx="533400" cy="457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F4F8B1-94D9-4326-B089-00E34803A7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9" y="3900463"/>
            <a:ext cx="533400" cy="457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A8CD51-6922-4AC9-8FE7-1F4055015D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18" y="2847331"/>
            <a:ext cx="5334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954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48070" y="625371"/>
            <a:ext cx="1091065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en-US" sz="3200" dirty="0">
                <a:latin typeface="+mn-lt"/>
              </a:rPr>
              <a:t>Congratulations on getting set up to maximize your financed sales opportunity.  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144358" y="1992349"/>
            <a:ext cx="9792932" cy="206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130000"/>
              </a:lnSpc>
            </a:pPr>
            <a:endParaRPr lang="en-US" altLang="en-US" sz="2000" dirty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en-US" sz="2000" dirty="0">
                <a:solidFill>
                  <a:srgbClr val="000000"/>
                </a:solidFill>
                <a:latin typeface="+mj-lt"/>
              </a:rPr>
              <a:t>Ready to turbocharge your sales with financed product offers? </a:t>
            </a:r>
          </a:p>
          <a:p>
            <a:pPr eaLnBrk="1" hangingPunct="1">
              <a:lnSpc>
                <a:spcPct val="130000"/>
              </a:lnSpc>
            </a:pPr>
            <a:endParaRPr lang="en-US" altLang="en-US" sz="2000" dirty="0">
              <a:solidFill>
                <a:srgbClr val="000000"/>
              </a:solidFill>
              <a:latin typeface="+mj-lt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en-US" sz="2000" dirty="0">
                <a:solidFill>
                  <a:srgbClr val="000000"/>
                </a:solidFill>
                <a:latin typeface="+mj-lt"/>
              </a:rPr>
              <a:t>Download our financed offer marketing campaign checklist and we will walk you through everything you need to start attracting customers and increasing sales.   </a:t>
            </a:r>
          </a:p>
        </p:txBody>
      </p:sp>
    </p:spTree>
    <p:extLst>
      <p:ext uri="{BB962C8B-B14F-4D97-AF65-F5344CB8AC3E}">
        <p14:creationId xmlns:p14="http://schemas.microsoft.com/office/powerpoint/2010/main" val="1791859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14590</TotalTime>
  <Words>928</Words>
  <Application>Microsoft Office PowerPoint</Application>
  <PresentationFormat>Widescreen</PresentationFormat>
  <Paragraphs>90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Gill Sans</vt:lpstr>
      <vt:lpstr>Proxima Nova Semibold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chris hopkins</cp:lastModifiedBy>
  <cp:revision>30</cp:revision>
  <dcterms:created xsi:type="dcterms:W3CDTF">2016-07-08T14:52:14Z</dcterms:created>
  <dcterms:modified xsi:type="dcterms:W3CDTF">2020-11-22T23:54:20Z</dcterms:modified>
</cp:coreProperties>
</file>